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D492B5C-A0CB-44DE-B471-4755748CD9C5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E2936ED-E1AE-494D-BBC8-4DB10AA4C0C6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C3A0F8B-BF56-473C-94C4-E01BB3B97564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7CB40C2-3AD6-4E4D-A3B8-ECFE9C10298E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40276AC-1405-411F-86F0-FFB70DF67A0C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A7E23E8-9A6D-4A79-A831-45DFA14C8F2F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5DCA11A-15DE-4A88-8756-76002B72FC63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A727E29-F2E8-40E6-86E8-DAFB45EB105C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481C0A5B-90AA-465D-AE7E-20DA881AA35B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5F4CDA9-73D6-4858-99CA-B9BF79D9A2E0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A1390652-1D88-4B80-B87D-2B01A5A6F430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9A708616-61C4-4216-BBDB-B9BC1C8E0A9A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3CC562AB-73E9-4F0F-AC7F-9CC08F87D4A8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16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Business Continuity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and Disaster Recovery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0" name="Content Placeholder 3"/>
          <p:cNvPicPr/>
          <p:nvPr/>
        </p:nvPicPr>
        <p:blipFill>
          <a:blip r:embed="rId2"/>
          <a:stretch/>
        </p:blipFill>
        <p:spPr>
          <a:xfrm>
            <a:off x="336960" y="2583360"/>
            <a:ext cx="11169360" cy="299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Business-Impact Analysis (BIA)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Backup strategy must take RPO into account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 set standards for how a BIA should look or data it must contain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can be added as appropriate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4" name="Content Placeholder 3"/>
          <p:cNvPicPr/>
          <p:nvPr/>
        </p:nvPicPr>
        <p:blipFill>
          <a:blip r:embed="rId2"/>
          <a:stretch/>
        </p:blipFill>
        <p:spPr>
          <a:xfrm>
            <a:off x="336960" y="2797920"/>
            <a:ext cx="11169360" cy="300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Testing Continuity of Operations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Regularly conduct tests to ensure BCPs are effective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Tabletop exercise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individuals involved in the process are led through the BCP process by a facilitator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Includes executive management and all leadership positions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Often acted out based on a hypothetical disaster or event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Testing Continuity of Operations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Several disasters should be practiced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Recovery from malware attack or hack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Fire, active-shooter, and severe weather drills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After-action report: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what worked well and where problems arose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Critical to evaluating BCP and disaster-recovery plan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Allows for modification and correction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Disaster-recovery plan (DRP)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Steps needed to restore services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Response for regaining functionality in computer and network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IT contingency plan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outline of what must be restored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DRP tells how to restore services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Six sections included in DRP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Section I Policies and Objectives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Identifies critical systems covered by the plan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Lists key objectives for response and recovery of critical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Outlines preventative, response, and recovery strategies for system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Often references corporate objectives and other policies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4" name="Content Placeholder 3"/>
          <p:cNvPicPr/>
          <p:nvPr/>
        </p:nvPicPr>
        <p:blipFill>
          <a:blip r:embed="rId2"/>
          <a:stretch/>
        </p:blipFill>
        <p:spPr>
          <a:xfrm>
            <a:off x="336960" y="2950560"/>
            <a:ext cx="11169360" cy="202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Section II Key Personnel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Recovery team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people who are required for completing a DRP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Should include name, title, and contact information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Organizational chart is helpful in determining hierarchy in the line of reporting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8" name="Content Placeholder 3"/>
          <p:cNvPicPr/>
          <p:nvPr/>
        </p:nvPicPr>
        <p:blipFill>
          <a:blip r:embed="rId2"/>
          <a:stretch/>
        </p:blipFill>
        <p:spPr>
          <a:xfrm>
            <a:off x="2474640" y="2001600"/>
            <a:ext cx="689436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49240" y="1774440"/>
            <a:ext cx="11050560" cy="467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5.1 Explain the importance of policies, plans and procedures related to organizational security.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5.2 Summarize business impact analysis concepts.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5.6 Explain disaster recovery and continuity of operation concepts.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5.8 Given a scenario, carry out data security and privacy practices.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Section III External Contacts and Vendors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Identifies key individuals outside the organization who may need to be involved in disaster recovery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Service level agreement (SLA)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specifies the expected responsibilities the vendor must provide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Memorandum of understandings (MOU)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nonbinding agreement that businesses have in respect to what each party provides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Section IV Emergency Procedures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Outlines specific plans and information needed for recovery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be organized into subsections and broken out by issue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Must focus first on safety of employees and other individuals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587880" y="16855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Section V Media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How information should be given to news organizations and public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Spokesperson may need to be designated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Within organization or outside professional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Help control negative publicity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Social media can be used to keep public informed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Disaster-Recovery Plan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587880" y="16855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Section VI Insurance and Financial Information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Covers issues related to loss of revenue, credit cards, or other financial documents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Critical information should be recorded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16.1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plan outlines the key elements that an organization should follow to return to operations following a disaster?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business-continuity plan (BCP)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The process of asking “what if” questions to determine if an asset is a critical function is done in what?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business-impact analysis (BIA)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This value identifies the target time or date that a service must be restored.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RTO – Recovery Time Objective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16.1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a tabletop exercise?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 practice drill used to prepare for an emergency.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The detailed steps to recover from a failed web server are located in which document?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	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Section IV Emergency Procedures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16.2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Fault Tolerance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and Redundancy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archive bit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cold site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backup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degaussing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differential backup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disk mirroring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disk striping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disk striping with parity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failover cluster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fault tolerance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full backup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generator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hot site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incremental backup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media sanitization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mirrored site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 spike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 surge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RAID 0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RAID 1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RAID 1+0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RAID 5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redundancy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snapshot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uninterruptible power supply (UPS)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warm site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fault tolerance.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and contrast methods of providing data redundancy.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Illustrate methods for protecting against power issues and to prevent data recovery on discarded media.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16.1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Business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Continuity and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Disaster Recovery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Fault Tolerance	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604080" y="17618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Fault tolerance:</a:t>
            </a:r>
            <a:r>
              <a:rPr lang="en-US" sz="2800" b="1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allows for the possibility of a failure of a system by having a solution that immediately protects the system while minimizing downtime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Does not fix original cause of the outage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Keeps the system operational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	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Single point of failure (SPF):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occurs when there is no redundancy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Redundancy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having a backup solution that can immediately be used in the event of a failure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ways to provide redundancy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Maintaining Additional Sites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Decision based on RPT, RPO, and costs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Several options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Cold site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Warm site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Hot site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Mirrored site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Maintaining Additional Sites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Cold site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location that provides the office space needed to move operations, but contains no equipment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Warm site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customer maintains equipment in the location but does not maintain current backups of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Maintaining Additional Sites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Hot site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duplicate of the currently working site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Mirrored site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operational active site that is continuously synched with the primary site to maintain current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5" name="Content Placeholder 3"/>
          <p:cNvPicPr/>
          <p:nvPr/>
        </p:nvPicPr>
        <p:blipFill>
          <a:blip r:embed="rId2"/>
          <a:stretch/>
        </p:blipFill>
        <p:spPr>
          <a:xfrm>
            <a:off x="2676240" y="1958400"/>
            <a:ext cx="6490800" cy="429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Using RAID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RAID: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redundant array of independent disks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improve fault tolerance for a failed hard drive and performance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RAID 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RAID 1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RAID 5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RAID 1+0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RAID 0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multiple hard drives work in sync with each other when saving or retrieving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Disk striping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data are written simultaneously across two or more drives for increased performance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Multiple drives work together as one drive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is written across the array in passes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Does not provide fault tolerance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2" name="Content Placeholder 3"/>
          <p:cNvPicPr/>
          <p:nvPr/>
        </p:nvPicPr>
        <p:blipFill>
          <a:blip r:embed="rId2"/>
          <a:stretch/>
        </p:blipFill>
        <p:spPr>
          <a:xfrm>
            <a:off x="776520" y="2343960"/>
            <a:ext cx="10290240" cy="317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RAID 1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uses two hard drives, each a mirror or copy of the other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Disk mirroring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data written on one drive is automatically written to the second drive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Main reason to choose RAID 1 is to increase fault tolerance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Half the total disk space is used for mirroring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457200" y="1774440"/>
            <a:ext cx="5525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after-action report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business-continuity plan (BCP)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business-impact analysis (BIA)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disaster-recovery plan (DRP)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IT contingency plan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memorandum of understandings (MOU)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6305040" y="1774440"/>
            <a:ext cx="546768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recovery point objective (RPO)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recovery team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recovery time objective (RTO)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service level agreement (SLA)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tabletop exercise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7" name="Content Placeholder 3"/>
          <p:cNvPicPr/>
          <p:nvPr/>
        </p:nvPicPr>
        <p:blipFill>
          <a:blip r:embed="rId2"/>
          <a:stretch/>
        </p:blipFill>
        <p:spPr>
          <a:xfrm>
            <a:off x="587520" y="2326680"/>
            <a:ext cx="11169360" cy="344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RAID 5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combines the performance of RAID 0 with fault tolerance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are written across at least three drives similar to RAID 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On third drive, a value called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parity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is created and written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Additional digit of information that helps recover data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Can be used to recreate missing data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2" name="Content Placeholder 3"/>
          <p:cNvPicPr/>
          <p:nvPr/>
        </p:nvPicPr>
        <p:blipFill>
          <a:blip r:embed="rId2"/>
          <a:stretch/>
        </p:blipFill>
        <p:spPr>
          <a:xfrm>
            <a:off x="587520" y="2870640"/>
            <a:ext cx="11169360" cy="23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RAID 5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each pass of writing, the parity bit is switched to a different drive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Disk striping with parity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system that utilizes disk striping and adds a special parity bit to reconstruct data missing from a single drive failure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only suffer one drive loss before fault tolerance is lost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RAID 1+0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combination of RAID 1 and RAID 0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Requires four physical disks as a minimum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Has pairings of mirrored drives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Drives are then striped for performance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fault tolerance with high availability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9" name="Content Placeholder 3"/>
          <p:cNvPicPr/>
          <p:nvPr/>
        </p:nvPicPr>
        <p:blipFill>
          <a:blip r:embed="rId2"/>
          <a:stretch/>
        </p:blipFill>
        <p:spPr>
          <a:xfrm>
            <a:off x="3485520" y="1855080"/>
            <a:ext cx="4872240" cy="455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Database Replication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Continuously synchronized copy of a database is placed on another server or location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Ensures data remain the same on multiple devices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redundancy of information and helps ensure continued access to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Commonly used with servers and their security databases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Failover Systems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Failover cluster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allows servers to be grouped to increase the availability and scalability of resources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Machines are physically connected with cabling and software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Act as a single server, so if one device fails, other machines provide resources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6" name="Content Placeholder 3"/>
          <p:cNvPicPr/>
          <p:nvPr/>
        </p:nvPicPr>
        <p:blipFill>
          <a:blip r:embed="rId2"/>
          <a:stretch/>
        </p:blipFill>
        <p:spPr>
          <a:xfrm>
            <a:off x="3947760" y="1794600"/>
            <a:ext cx="3948120" cy="463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Backups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Data backup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process of copying data from one location and to a separate medium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data to be restored if something happens to the source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Backup should be physically stored away from the original location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Design a business-continuity plan.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Illustrate the sections of a disaster-recovery plan.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What Must Be Backed Up?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Identify locations where data are stored; ensure backup strategy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Full backup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copy of all files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Incremental backup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copies of only the files that have changed or been created since the last backup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What Must Be Backed Up?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Differential backup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copies of only the files that have changed or created since the last full backup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Archive bit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attribute that flags files for backup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5" name="Content Placeholder 3"/>
          <p:cNvPicPr/>
          <p:nvPr/>
        </p:nvPicPr>
        <p:blipFill>
          <a:blip r:embed="rId2"/>
          <a:stretch/>
        </p:blipFill>
        <p:spPr>
          <a:xfrm>
            <a:off x="1460160" y="2182680"/>
            <a:ext cx="8922960" cy="390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What Must Be Backed Up?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Strategies compared by the time taken to perform backups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Full + incremental backup: full backup initially, then only changed files are backed up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Snapshot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freeze frame of the system image and its files and configuration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9" name="Content Placeholder 3"/>
          <p:cNvPicPr/>
          <p:nvPr/>
        </p:nvPicPr>
        <p:blipFill>
          <a:blip r:embed="rId2"/>
          <a:stretch/>
        </p:blipFill>
        <p:spPr>
          <a:xfrm>
            <a:off x="3035160" y="1941120"/>
            <a:ext cx="5772600" cy="449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How Often Should Data Be Backed Up?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Frequency of backups should be set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Based on the RPO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Where Will the Data Be Backed Up?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Destination location must be able to store data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Removable media, like hard drive or flash drives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Who Is Responsible for Backups?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Person must have file permissions to see and copy the files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Must be trustworthy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Where Will the Backup Media Be Stored?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Must be protected against theft, loss, and adverse environment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Best practice is to store backups off-site in a restricted location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Redundancy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What Program Will Be Used to Back Up the Data?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Many products on the market that can be used to backup and restore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Operating systems such as Windows have built-in tools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Tool may lack additional options and features found with stand-alone software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Considerations Beyond Backups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 Issues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Even small power fluctuations can have a corrupting effect on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Three solutions to consider: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Surge protector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Uninterruptible power supply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Generator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Considerations Beyond Backups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Surge Protector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Power surge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 </a:t>
            </a: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power spike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fluctuation in the supplied voltage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Fluctuation longer than three nanoseconds is a surge; less than three nanoseconds is a spike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Surge protector evens out fluctuations in voltage from the wall outlet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Business continuity: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ability of a business to continue operations when an event occurs that could be disruptive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Business-continuity plan (BCP)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provides the steps needed to keep a business operational after an incident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Goes beyond concept of risk management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Identifies impact threats may have on business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Outlines actions for prevention and recovery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Considerations Beyond Backups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Uninterruptible Power Supply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(UPS)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Device that provides power from a battery in the event of a power loss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Outlets on the back of the device to plug into a computer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UPS is plugged into the wall outlet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a long-term solution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Amount of time a UPS can provide power depends on battery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Considerations Beyond Backups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Generator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Device that creates electricity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Standby generators are permanently installed outside a building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Fueled by natural gas or diesel fuel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Configured to start automatically whenever there is a loss of electricity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Transfer switch isolates building from grid to prevent generator from feeding back into grid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Considerations Beyond Backups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Media Sanitization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Process of completely removing data from a computerized device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DOD 5220.22-M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US governmental standard that ensures data are removed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Number of times a drive must be written with random bits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Most secure method is to destroy the media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Degaussing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removing or neutralizing the magnetic property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16.2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The company’s laser printer failed and there is no backup printer available. This is an example of _____.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single point of failure (SPF)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location where there is equipment, but no data, is an example of which type of alternate site?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warm site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Disk mirroring is an example of which type of RAID?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	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RAID 1+0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16.2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Recovery of lost data in RAID 5 is possible due to what type of data?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parity bit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power solution is best for a server in a small office of four people and one computer?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uninterruptible power supply (UPS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Business-Impact Analysis (BIA)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Determines potential effects of an event that disrupts critical business operations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Identifies mission-critical and essential business functions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Quantifies items to identify financial and operational effect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developed by asking questions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6" name="Content Placeholder 3"/>
          <p:cNvPicPr/>
          <p:nvPr/>
        </p:nvPicPr>
        <p:blipFill>
          <a:blip r:embed="rId2"/>
          <a:stretch/>
        </p:blipFill>
        <p:spPr>
          <a:xfrm>
            <a:off x="432000" y="3002040"/>
            <a:ext cx="11169360" cy="194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Business Continuity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Business-Impact Analysis (BIA)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Recovery time objective (RTO)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target date by which services must be restored after a disaster to avoid unacceptable consequences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Recovery point objective (RPO)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maximum amount of data that can be afforded to lose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</TotalTime>
  <Words>2227</Words>
  <Application>Microsoft Office PowerPoint</Application>
  <PresentationFormat>Widescreen</PresentationFormat>
  <Paragraphs>317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64</vt:i4>
      </vt:variant>
    </vt:vector>
  </HeadingPairs>
  <TitlesOfParts>
    <vt:vector size="81" baseType="lpstr">
      <vt:lpstr>Arial</vt:lpstr>
      <vt:lpstr>Helvetica LT Std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6</cp:revision>
  <dcterms:created xsi:type="dcterms:W3CDTF">2018-08-30T17:08:06Z</dcterms:created>
  <dcterms:modified xsi:type="dcterms:W3CDTF">2020-07-31T16:40:43Z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65</vt:i4>
  </property>
</Properties>
</file>